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9"/>
  </p:notesMasterIdLst>
  <p:sldIdLst>
    <p:sldId id="470" r:id="rId2"/>
    <p:sldId id="471" r:id="rId3"/>
    <p:sldId id="472" r:id="rId4"/>
    <p:sldId id="477" r:id="rId5"/>
    <p:sldId id="478" r:id="rId6"/>
    <p:sldId id="479" r:id="rId7"/>
    <p:sldId id="480" r:id="rId8"/>
    <p:sldId id="481" r:id="rId9"/>
    <p:sldId id="474" r:id="rId10"/>
    <p:sldId id="483" r:id="rId11"/>
    <p:sldId id="485" r:id="rId12"/>
    <p:sldId id="486" r:id="rId13"/>
    <p:sldId id="487" r:id="rId14"/>
    <p:sldId id="488" r:id="rId15"/>
    <p:sldId id="489" r:id="rId16"/>
    <p:sldId id="490" r:id="rId17"/>
    <p:sldId id="482" r:id="rId18"/>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66"/>
    <a:srgbClr val="F30D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1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25D87-1366-430A-B83F-94BD1AF47000}" type="datetimeFigureOut">
              <a:rPr lang="es-MX" smtClean="0"/>
              <a:t>03/08/2021</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B1CD49-CE6D-4C13-BD61-7FE0AD001B5F}" type="slidenum">
              <a:rPr lang="es-MX" smtClean="0"/>
              <a:t>‹Nº›</a:t>
            </a:fld>
            <a:endParaRPr lang="es-MX"/>
          </a:p>
        </p:txBody>
      </p:sp>
    </p:spTree>
    <p:extLst>
      <p:ext uri="{BB962C8B-B14F-4D97-AF65-F5344CB8AC3E}">
        <p14:creationId xmlns:p14="http://schemas.microsoft.com/office/powerpoint/2010/main" val="19110892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D74D602-B297-405C-92D0-6E544FDD9ED5}" type="datetimeFigureOut">
              <a:rPr lang="es-MX" smtClean="0"/>
              <a:t>03/08/2021</a:t>
            </a:fld>
            <a:endParaRPr lang="es-MX"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s-MX"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210988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57244846-117C-4257-AA26-FBDACBC707A6}" type="datetimeFigureOut">
              <a:rPr lang="es-MX" smtClean="0"/>
              <a:t>03/08/2021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18149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03/08/2021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45131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s-ES"/>
              <a:t>Haga clic para modificar el estilo de título del patrón</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03/08/2021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4151303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7244846-117C-4257-AA26-FBDACBC707A6}" type="datetimeFigureOut">
              <a:rPr lang="es-MX" smtClean="0"/>
              <a:t>03/08/2021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078682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244846-117C-4257-AA26-FBDACBC707A6}" type="datetimeFigureOut">
              <a:rPr lang="es-MX" smtClean="0"/>
              <a:t>03/08/2021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151556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dirty="0"/>
              <a:t>Haga clic en el icono para agregar una imagen</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7244846-117C-4257-AA26-FBDACBC707A6}" type="datetimeFigureOut">
              <a:rPr lang="es-MX" smtClean="0"/>
              <a:t>03/08/2021</a:t>
            </a:fld>
            <a:endParaRPr lang="es-MX" dirty="0"/>
          </a:p>
        </p:txBody>
      </p:sp>
      <p:sp>
        <p:nvSpPr>
          <p:cNvPr id="8" name="Footer Placeholder 7"/>
          <p:cNvSpPr>
            <a:spLocks noGrp="1"/>
          </p:cNvSpPr>
          <p:nvPr>
            <p:ph type="ftr" sz="quarter" idx="11"/>
          </p:nvPr>
        </p:nvSpPr>
        <p:spPr>
          <a:xfrm>
            <a:off x="561111" y="6391838"/>
            <a:ext cx="3644282" cy="304801"/>
          </a:xfrm>
        </p:spPr>
        <p:txBody>
          <a:bodyPr/>
          <a:lstStyle/>
          <a:p>
            <a:endParaRPr lang="es-MX" dirty="0"/>
          </a:p>
        </p:txBody>
      </p:sp>
      <p:sp>
        <p:nvSpPr>
          <p:cNvPr id="9" name="Slide Number Placeholder 8"/>
          <p:cNvSpPr>
            <a:spLocks noGrp="1"/>
          </p:cNvSpPr>
          <p:nvPr>
            <p:ph type="sldNum" sz="quarter" idx="12"/>
          </p:nvPr>
        </p:nvSpPr>
        <p:spPr/>
        <p:txBody>
          <a:body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4899773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D74D602-B297-405C-92D0-6E544FDD9ED5}" type="datetimeFigureOut">
              <a:rPr lang="es-MX" smtClean="0"/>
              <a:t>03/08/2021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053647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D74D602-B297-405C-92D0-6E544FDD9ED5}" type="datetimeFigureOut">
              <a:rPr lang="es-MX" smtClean="0"/>
              <a:t>03/08/2021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01462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D74D602-B297-405C-92D0-6E544FDD9ED5}" type="datetimeFigureOut">
              <a:rPr lang="es-MX" smtClean="0"/>
              <a:t>03/08/2021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362666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D74D602-B297-405C-92D0-6E544FDD9ED5}" type="datetimeFigureOut">
              <a:rPr lang="es-MX" smtClean="0"/>
              <a:t>03/08/2021</a:t>
            </a:fld>
            <a:endParaRPr lang="es-MX" dirty="0"/>
          </a:p>
        </p:txBody>
      </p:sp>
      <p:sp>
        <p:nvSpPr>
          <p:cNvPr id="5" name="Footer Placeholder 4"/>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118947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D74D602-B297-405C-92D0-6E544FDD9ED5}" type="datetimeFigureOut">
              <a:rPr lang="es-MX" smtClean="0"/>
              <a:t>03/08/2021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114066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D74D602-B297-405C-92D0-6E544FDD9ED5}" type="datetimeFigureOut">
              <a:rPr lang="es-MX" smtClean="0"/>
              <a:t>03/08/2021</a:t>
            </a:fld>
            <a:endParaRPr lang="es-MX" dirty="0"/>
          </a:p>
        </p:txBody>
      </p:sp>
      <p:sp>
        <p:nvSpPr>
          <p:cNvPr id="8" name="Footer Placeholder 7"/>
          <p:cNvSpPr>
            <a:spLocks noGrp="1"/>
          </p:cNvSpPr>
          <p:nvPr>
            <p:ph type="ftr" sz="quarter" idx="11"/>
          </p:nvPr>
        </p:nvSpPr>
        <p:spPr/>
        <p:txBody>
          <a:bodyPr/>
          <a:lstStyle/>
          <a:p>
            <a:endParaRPr lang="es-MX" dirty="0"/>
          </a:p>
        </p:txBody>
      </p:sp>
      <p:sp>
        <p:nvSpPr>
          <p:cNvPr id="9" name="Slide Number Placeholder 8"/>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424938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D74D602-B297-405C-92D0-6E544FDD9ED5}" type="datetimeFigureOut">
              <a:rPr lang="es-MX" smtClean="0"/>
              <a:t>03/08/2021</a:t>
            </a:fld>
            <a:endParaRPr lang="es-MX" dirty="0"/>
          </a:p>
        </p:txBody>
      </p:sp>
      <p:sp>
        <p:nvSpPr>
          <p:cNvPr id="4" name="Footer Placeholder 3"/>
          <p:cNvSpPr>
            <a:spLocks noGrp="1"/>
          </p:cNvSpPr>
          <p:nvPr>
            <p:ph type="ftr" sz="quarter" idx="11"/>
          </p:nvPr>
        </p:nvSpPr>
        <p:spPr/>
        <p:txBody>
          <a:bodyPr/>
          <a:lstStyle/>
          <a:p>
            <a:endParaRPr lang="es-MX" dirty="0"/>
          </a:p>
        </p:txBody>
      </p:sp>
      <p:sp>
        <p:nvSpPr>
          <p:cNvPr id="5" name="Slide Number Placeholder 4"/>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4231445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74D602-B297-405C-92D0-6E544FDD9ED5}" type="datetimeFigureOut">
              <a:rPr lang="es-MX" smtClean="0"/>
              <a:t>03/08/2021</a:t>
            </a:fld>
            <a:endParaRPr lang="es-MX" dirty="0"/>
          </a:p>
        </p:txBody>
      </p:sp>
      <p:sp>
        <p:nvSpPr>
          <p:cNvPr id="3" name="Footer Placeholder 2"/>
          <p:cNvSpPr>
            <a:spLocks noGrp="1"/>
          </p:cNvSpPr>
          <p:nvPr>
            <p:ph type="ftr" sz="quarter" idx="11"/>
          </p:nvPr>
        </p:nvSpPr>
        <p:spPr/>
        <p:txBody>
          <a:bodyPr/>
          <a:lstStyle/>
          <a:p>
            <a:endParaRPr lang="es-MX"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4166094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D74D602-B297-405C-92D0-6E544FDD9ED5}" type="datetimeFigureOut">
              <a:rPr lang="es-MX" smtClean="0"/>
              <a:t>03/08/2021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358090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s-ES" dirty="0"/>
              <a:t>Haga clic en el icono para agregar una imagen</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4D74D602-B297-405C-92D0-6E544FDD9ED5}" type="datetimeFigureOut">
              <a:rPr lang="es-MX" smtClean="0"/>
              <a:t>03/08/2021</a:t>
            </a:fld>
            <a:endParaRPr lang="es-MX" dirty="0"/>
          </a:p>
        </p:txBody>
      </p:sp>
      <p:sp>
        <p:nvSpPr>
          <p:cNvPr id="6" name="Footer Placeholder 5"/>
          <p:cNvSpPr>
            <a:spLocks noGrp="1"/>
          </p:cNvSpPr>
          <p:nvPr>
            <p:ph type="ftr" sz="quarter" idx="11"/>
          </p:nvPr>
        </p:nvSpPr>
        <p:spPr/>
        <p:txBody>
          <a:bodyPr/>
          <a:lstStyle/>
          <a:p>
            <a:endParaRPr lang="es-MX"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1AD9402-D650-43D4-B169-818AD1268582}" type="slidenum">
              <a:rPr lang="es-MX" smtClean="0"/>
              <a:t>‹Nº›</a:t>
            </a:fld>
            <a:endParaRPr lang="es-MX" dirty="0"/>
          </a:p>
        </p:txBody>
      </p:sp>
    </p:spTree>
    <p:extLst>
      <p:ext uri="{BB962C8B-B14F-4D97-AF65-F5344CB8AC3E}">
        <p14:creationId xmlns:p14="http://schemas.microsoft.com/office/powerpoint/2010/main" val="2093404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7244846-117C-4257-AA26-FBDACBC707A6}" type="datetimeFigureOut">
              <a:rPr lang="es-MX" smtClean="0"/>
              <a:t>03/08/2021</a:t>
            </a:fld>
            <a:endParaRPr lang="es-MX"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s-MX"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15782E4-687A-4C8C-9E57-1FF627A0D871}" type="slidenum">
              <a:rPr lang="es-MX" smtClean="0"/>
              <a:t>‹Nº›</a:t>
            </a:fld>
            <a:endParaRPr lang="es-MX" dirty="0"/>
          </a:p>
        </p:txBody>
      </p:sp>
    </p:spTree>
    <p:extLst>
      <p:ext uri="{BB962C8B-B14F-4D97-AF65-F5344CB8AC3E}">
        <p14:creationId xmlns:p14="http://schemas.microsoft.com/office/powerpoint/2010/main" val="1218733368"/>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185008" y="1899241"/>
            <a:ext cx="4034107" cy="2871844"/>
          </a:xfrm>
        </p:spPr>
        <p:txBody>
          <a:bodyPr anchor="t">
            <a:noAutofit/>
          </a:bodyPr>
          <a:lstStyle/>
          <a:p>
            <a:r>
              <a:rPr lang="es-MX" sz="5000" b="1" dirty="0" smtClean="0"/>
              <a:t/>
            </a:r>
            <a:br>
              <a:rPr lang="es-MX" sz="5000" b="1" dirty="0" smtClean="0"/>
            </a:br>
            <a:r>
              <a:rPr lang="es-MX" sz="5000" b="1" dirty="0" smtClean="0"/>
              <a:t>Solicitudes con costo</a:t>
            </a:r>
            <a:endParaRPr lang="es-MX" sz="5000" b="1" dirty="0">
              <a:solidFill>
                <a:schemeClr val="accent1">
                  <a:lumMod val="60000"/>
                  <a:lumOff val="40000"/>
                </a:schemeClr>
              </a:solidFill>
              <a:effectLst>
                <a:outerShdw blurRad="38100" dist="38100" dir="2700000" algn="tl">
                  <a:srgbClr val="000000">
                    <a:alpha val="43137"/>
                  </a:srgbClr>
                </a:outerShdw>
              </a:effectLst>
            </a:endParaRPr>
          </a:p>
        </p:txBody>
      </p:sp>
      <p:sp>
        <p:nvSpPr>
          <p:cNvPr id="5" name="Marcador de contenido 5"/>
          <p:cNvSpPr txBox="1">
            <a:spLocks/>
          </p:cNvSpPr>
          <p:nvPr/>
        </p:nvSpPr>
        <p:spPr>
          <a:xfrm>
            <a:off x="6428936" y="4771085"/>
            <a:ext cx="5200355" cy="127802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None/>
            </a:pPr>
            <a:r>
              <a:rPr lang="es-MX" dirty="0" smtClean="0">
                <a:solidFill>
                  <a:schemeClr val="tx1"/>
                </a:solidFill>
                <a:ea typeface="Arial Unicode MS" panose="020B0604020202020204" pitchFamily="34" charset="-128"/>
                <a:cs typeface="Arial Unicode MS" panose="020B0604020202020204" pitchFamily="34" charset="-128"/>
              </a:rPr>
              <a:t>Estas solicitudes requieren que el solicitante cubra el costo generado por reproducción de materiales o de envío de la información.</a:t>
            </a:r>
            <a:endParaRPr lang="es-MX" dirty="0" smtClean="0">
              <a:solidFill>
                <a:srgbClr val="F30DD2"/>
              </a:solidFill>
              <a:ea typeface="Arial Unicode MS" panose="020B0604020202020204" pitchFamily="34" charset="-128"/>
              <a:cs typeface="Arial Unicode MS" panose="020B0604020202020204" pitchFamily="34" charset="-128"/>
            </a:endParaRPr>
          </a:p>
        </p:txBody>
      </p:sp>
      <p:pic>
        <p:nvPicPr>
          <p:cNvPr id="1026" name="Picture 2" descr="Ver las imágenes de origen"/>
          <p:cNvPicPr>
            <a:picLocks noChangeAspect="1" noChangeArrowheads="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677420" y="2632794"/>
            <a:ext cx="1793066" cy="17930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Ver las imágenes de origen"/>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65864" y="1228058"/>
            <a:ext cx="2812710" cy="280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919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10" name="Marcador de contenido 5"/>
          <p:cNvSpPr txBox="1">
            <a:spLocks/>
          </p:cNvSpPr>
          <p:nvPr/>
        </p:nvSpPr>
        <p:spPr>
          <a:xfrm>
            <a:off x="711673" y="3437137"/>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Este apartado permite registrar los pagos de forma masiva, mediante la carga de un archivo </a:t>
            </a:r>
            <a:r>
              <a:rPr lang="es-MX" sz="1700" dirty="0" err="1" smtClean="0">
                <a:solidFill>
                  <a:schemeClr val="bg2">
                    <a:lumMod val="25000"/>
                  </a:schemeClr>
                </a:solidFill>
                <a:ea typeface="Arial Unicode MS" panose="020B0604020202020204" pitchFamily="34" charset="-128"/>
                <a:cs typeface="Arial Unicode MS" panose="020B0604020202020204" pitchFamily="34" charset="-128"/>
              </a:rPr>
              <a:t>excel</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que contenga: folio de la solicitud, importe pagado y fecha de pago.  </a:t>
            </a:r>
          </a:p>
        </p:txBody>
      </p:sp>
      <p:sp>
        <p:nvSpPr>
          <p:cNvPr id="11"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Registro de pagos realizados</a:t>
            </a:r>
            <a:endParaRPr lang="es-MX" dirty="0"/>
          </a:p>
        </p:txBody>
      </p:sp>
      <p:pic>
        <p:nvPicPr>
          <p:cNvPr id="5" name="Imagen 4"/>
          <p:cNvPicPr>
            <a:picLocks noChangeAspect="1"/>
          </p:cNvPicPr>
          <p:nvPr/>
        </p:nvPicPr>
        <p:blipFill rotWithShape="1">
          <a:blip r:embed="rId2"/>
          <a:srcRect t="62673"/>
          <a:stretch/>
        </p:blipFill>
        <p:spPr>
          <a:xfrm>
            <a:off x="1249704" y="1349879"/>
            <a:ext cx="9115425" cy="1916356"/>
          </a:xfrm>
          <a:prstGeom prst="rect">
            <a:avLst/>
          </a:prstGeom>
        </p:spPr>
      </p:pic>
      <p:sp>
        <p:nvSpPr>
          <p:cNvPr id="9" name="Flecha izquierda 8"/>
          <p:cNvSpPr/>
          <p:nvPr/>
        </p:nvSpPr>
        <p:spPr>
          <a:xfrm rot="10800000">
            <a:off x="807827" y="2436061"/>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3" name="Imagen 12"/>
          <p:cNvPicPr>
            <a:picLocks noChangeAspect="1"/>
          </p:cNvPicPr>
          <p:nvPr/>
        </p:nvPicPr>
        <p:blipFill>
          <a:blip r:embed="rId3"/>
          <a:stretch>
            <a:fillRect/>
          </a:stretch>
        </p:blipFill>
        <p:spPr>
          <a:xfrm>
            <a:off x="6270635" y="4229893"/>
            <a:ext cx="4094494" cy="2432068"/>
          </a:xfrm>
          <a:prstGeom prst="rect">
            <a:avLst/>
          </a:prstGeom>
        </p:spPr>
      </p:pic>
      <p:sp>
        <p:nvSpPr>
          <p:cNvPr id="14" name="Marcador de contenido 5"/>
          <p:cNvSpPr txBox="1">
            <a:spLocks/>
          </p:cNvSpPr>
          <p:nvPr/>
        </p:nvSpPr>
        <p:spPr>
          <a:xfrm>
            <a:off x="709107" y="4842338"/>
            <a:ext cx="4959951"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Para concluir el registro del pago, deberá hacer clic en el botón Guardar y el sistema corroborará que el registro se realizo exitosamente.  </a:t>
            </a:r>
          </a:p>
        </p:txBody>
      </p:sp>
    </p:spTree>
    <p:extLst>
      <p:ext uri="{BB962C8B-B14F-4D97-AF65-F5344CB8AC3E}">
        <p14:creationId xmlns:p14="http://schemas.microsoft.com/office/powerpoint/2010/main" val="4078170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a:srcRect l="923"/>
          <a:stretch/>
        </p:blipFill>
        <p:spPr>
          <a:xfrm>
            <a:off x="0" y="3165240"/>
            <a:ext cx="12079458" cy="2951350"/>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10" name="Marcador de contenido 5"/>
          <p:cNvSpPr txBox="1">
            <a:spLocks/>
          </p:cNvSpPr>
          <p:nvPr/>
        </p:nvSpPr>
        <p:spPr>
          <a:xfrm>
            <a:off x="650068" y="1498308"/>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Cuando el pago de la solicitud ya haya sido registrado, la Unidad de Transparencia deberá ir al apartado de Respuesta Solicitudes Unidad de Transparencia para continuar con el proceso de atención de la solicitud.</a:t>
            </a:r>
          </a:p>
          <a:p>
            <a:pPr marL="0" indent="0" algn="just">
              <a:buNone/>
            </a:pP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En este apartado la solicitud mostrará como estatus actual: </a:t>
            </a:r>
            <a:r>
              <a:rPr lang="es-MX" sz="1700" dirty="0" smtClean="0">
                <a:solidFill>
                  <a:srgbClr val="B31166"/>
                </a:solidFill>
                <a:ea typeface="Arial Unicode MS" panose="020B0604020202020204" pitchFamily="34" charset="-128"/>
                <a:cs typeface="Arial Unicode MS" panose="020B0604020202020204" pitchFamily="34" charset="-128"/>
              </a:rPr>
              <a:t>Con pago realizado </a:t>
            </a:r>
            <a:r>
              <a:rPr lang="es-MX" sz="1700" dirty="0" smtClean="0">
                <a:solidFill>
                  <a:schemeClr val="tx1"/>
                </a:solidFill>
                <a:ea typeface="Arial Unicode MS" panose="020B0604020202020204" pitchFamily="34" charset="-128"/>
                <a:cs typeface="Arial Unicode MS" panose="020B0604020202020204" pitchFamily="34" charset="-128"/>
              </a:rPr>
              <a:t>y solicitará una nueva respuesta</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a:t>
            </a:r>
          </a:p>
        </p:txBody>
      </p:sp>
      <p:sp>
        <p:nvSpPr>
          <p:cNvPr id="11"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Seguimiento de solicitud con pago</a:t>
            </a:r>
            <a:endParaRPr lang="es-MX" dirty="0"/>
          </a:p>
        </p:txBody>
      </p:sp>
      <p:sp>
        <p:nvSpPr>
          <p:cNvPr id="12" name="Flecha izquierda 11"/>
          <p:cNvSpPr/>
          <p:nvPr/>
        </p:nvSpPr>
        <p:spPr>
          <a:xfrm rot="5400000">
            <a:off x="5941255" y="4647950"/>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921792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43371" y="2504049"/>
            <a:ext cx="10791685" cy="3488788"/>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10" name="Marcador de contenido 5"/>
          <p:cNvSpPr txBox="1">
            <a:spLocks/>
          </p:cNvSpPr>
          <p:nvPr/>
        </p:nvSpPr>
        <p:spPr>
          <a:xfrm>
            <a:off x="650068" y="1498308"/>
            <a:ext cx="9914769" cy="1005741"/>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Al hacer clic en el botón </a:t>
            </a:r>
            <a:r>
              <a:rPr lang="es-MX" sz="1700" dirty="0" smtClean="0">
                <a:solidFill>
                  <a:srgbClr val="B31166"/>
                </a:solidFill>
                <a:ea typeface="Arial Unicode MS" panose="020B0604020202020204" pitchFamily="34" charset="-128"/>
                <a:cs typeface="Arial Unicode MS" panose="020B0604020202020204" pitchFamily="34" charset="-128"/>
              </a:rPr>
              <a:t>Dar respuesta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el sistema solicitará indicar como se realizará la entrega de la información para realizar la notificación al Solicitante.</a:t>
            </a:r>
          </a:p>
        </p:txBody>
      </p:sp>
      <p:sp>
        <p:nvSpPr>
          <p:cNvPr id="12" name="Flecha izquierda 11"/>
          <p:cNvSpPr/>
          <p:nvPr/>
        </p:nvSpPr>
        <p:spPr>
          <a:xfrm>
            <a:off x="9584786" y="4999642"/>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Notificación de entrega de la información</a:t>
            </a:r>
            <a:endParaRPr lang="es-MX" dirty="0"/>
          </a:p>
        </p:txBody>
      </p:sp>
    </p:spTree>
    <p:extLst>
      <p:ext uri="{BB962C8B-B14F-4D97-AF65-F5344CB8AC3E}">
        <p14:creationId xmlns:p14="http://schemas.microsoft.com/office/powerpoint/2010/main" val="873660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12" name="Flecha izquierda 11"/>
          <p:cNvSpPr/>
          <p:nvPr/>
        </p:nvSpPr>
        <p:spPr>
          <a:xfrm>
            <a:off x="9584786" y="4999642"/>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Notificación de entrega de la información</a:t>
            </a:r>
            <a:endParaRPr lang="es-MX" dirty="0"/>
          </a:p>
        </p:txBody>
      </p:sp>
      <p:pic>
        <p:nvPicPr>
          <p:cNvPr id="4" name="Imagen 3"/>
          <p:cNvPicPr>
            <a:picLocks noChangeAspect="1"/>
          </p:cNvPicPr>
          <p:nvPr/>
        </p:nvPicPr>
        <p:blipFill>
          <a:blip r:embed="rId2"/>
          <a:stretch>
            <a:fillRect/>
          </a:stretch>
        </p:blipFill>
        <p:spPr>
          <a:xfrm>
            <a:off x="621761" y="3100533"/>
            <a:ext cx="8963025" cy="3076575"/>
          </a:xfrm>
          <a:prstGeom prst="rect">
            <a:avLst/>
          </a:prstGeom>
        </p:spPr>
      </p:pic>
      <p:sp>
        <p:nvSpPr>
          <p:cNvPr id="11" name="Marcador de contenido 5"/>
          <p:cNvSpPr txBox="1">
            <a:spLocks/>
          </p:cNvSpPr>
          <p:nvPr/>
        </p:nvSpPr>
        <p:spPr>
          <a:xfrm>
            <a:off x="506631" y="1617836"/>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Cuando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el solicitante señale como forma de entrega la opción de: </a:t>
            </a:r>
            <a:r>
              <a:rPr lang="es-MX" sz="1700" dirty="0" smtClean="0">
                <a:solidFill>
                  <a:srgbClr val="B31166"/>
                </a:solidFill>
                <a:ea typeface="Arial Unicode MS" panose="020B0604020202020204" pitchFamily="34" charset="-128"/>
                <a:cs typeface="Arial Unicode MS" panose="020B0604020202020204" pitchFamily="34" charset="-128"/>
              </a:rPr>
              <a:t>Recoger personalmente</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la Unidad de Transparencia deberá notificar el </a:t>
            </a:r>
            <a:r>
              <a:rPr lang="es-MX" sz="1700" dirty="0" smtClean="0">
                <a:solidFill>
                  <a:srgbClr val="B31166"/>
                </a:solidFill>
                <a:ea typeface="Arial Unicode MS" panose="020B0604020202020204" pitchFamily="34" charset="-128"/>
                <a:cs typeface="Arial Unicode MS" panose="020B0604020202020204" pitchFamily="34" charset="-128"/>
              </a:rPr>
              <a:t>lugar y la fecha de entrega  de la información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y así concluir el proceso de atención de la solicitud con costo. </a:t>
            </a:r>
            <a:r>
              <a:rPr lang="es-MX" sz="1700" dirty="0" smtClean="0">
                <a:solidFill>
                  <a:srgbClr val="B31166"/>
                </a:solidFill>
                <a:ea typeface="Arial Unicode MS" panose="020B0604020202020204" pitchFamily="34" charset="-128"/>
                <a:cs typeface="Arial Unicode MS" panose="020B0604020202020204" pitchFamily="34" charset="-128"/>
              </a:rPr>
              <a:t>La ley establece que una vez realizado el pago la información deberá estar disponible desde el día 5.</a:t>
            </a:r>
            <a:endParaRPr lang="es-MX" sz="1700" dirty="0" smtClean="0">
              <a:solidFill>
                <a:srgbClr val="B31166"/>
              </a:solidFill>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1963612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8"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Notificación de entrega de la información</a:t>
            </a:r>
            <a:endParaRPr lang="es-MX" dirty="0"/>
          </a:p>
        </p:txBody>
      </p:sp>
      <p:pic>
        <p:nvPicPr>
          <p:cNvPr id="7" name="Imagen 6"/>
          <p:cNvPicPr>
            <a:picLocks noChangeAspect="1"/>
          </p:cNvPicPr>
          <p:nvPr/>
        </p:nvPicPr>
        <p:blipFill>
          <a:blip r:embed="rId2"/>
          <a:stretch>
            <a:fillRect/>
          </a:stretch>
        </p:blipFill>
        <p:spPr>
          <a:xfrm>
            <a:off x="482624" y="1627454"/>
            <a:ext cx="8582025" cy="3362325"/>
          </a:xfrm>
          <a:prstGeom prst="rect">
            <a:avLst/>
          </a:prstGeom>
        </p:spPr>
      </p:pic>
      <p:sp>
        <p:nvSpPr>
          <p:cNvPr id="9" name="Marcador de contenido 3"/>
          <p:cNvSpPr txBox="1">
            <a:spLocks/>
          </p:cNvSpPr>
          <p:nvPr/>
        </p:nvSpPr>
        <p:spPr>
          <a:xfrm>
            <a:off x="482624" y="5296835"/>
            <a:ext cx="11074171"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La Unidad de Transparencia podrá cargar como adjunto a </a:t>
            </a:r>
            <a:r>
              <a:rPr lang="es-MX" sz="1600" dirty="0" smtClean="0"/>
              <a:t>la notificación uno </a:t>
            </a:r>
            <a:r>
              <a:rPr lang="es-MX" sz="1600" dirty="0" smtClean="0"/>
              <a:t>o varios archivos en modalidad de carpeta comprimida .</a:t>
            </a:r>
            <a:r>
              <a:rPr lang="es-MX" sz="1600" dirty="0" err="1" smtClean="0"/>
              <a:t>zip</a:t>
            </a:r>
            <a:r>
              <a:rPr lang="es-MX" sz="1600" dirty="0" smtClean="0"/>
              <a:t> </a:t>
            </a:r>
          </a:p>
          <a:p>
            <a:pPr marL="0" indent="0">
              <a:spcBef>
                <a:spcPts val="600"/>
              </a:spcBef>
              <a:buFont typeface="Wingdings 3" charset="2"/>
              <a:buNone/>
            </a:pPr>
            <a:endParaRPr lang="es-MX" sz="1600" b="1" dirty="0" smtClean="0">
              <a:solidFill>
                <a:srgbClr val="B31166"/>
              </a:solidFill>
            </a:endParaRPr>
          </a:p>
          <a:p>
            <a:pPr marL="0" indent="0" algn="ctr">
              <a:spcBef>
                <a:spcPts val="600"/>
              </a:spcBef>
              <a:buFont typeface="Wingdings 3" charset="2"/>
              <a:buNone/>
            </a:pPr>
            <a:r>
              <a:rPr lang="es-MX" sz="1600" b="1" dirty="0" smtClean="0">
                <a:solidFill>
                  <a:srgbClr val="B31166"/>
                </a:solidFill>
              </a:rPr>
              <a:t>Peso máximo permitido 20MB</a:t>
            </a:r>
            <a:endParaRPr lang="es-MX" sz="1600" b="1" dirty="0">
              <a:solidFill>
                <a:srgbClr val="B31166"/>
              </a:solidFill>
            </a:endParaRPr>
          </a:p>
        </p:txBody>
      </p:sp>
      <p:sp>
        <p:nvSpPr>
          <p:cNvPr id="11" name="Flecha izquierda 10"/>
          <p:cNvSpPr/>
          <p:nvPr/>
        </p:nvSpPr>
        <p:spPr>
          <a:xfrm rot="16200000">
            <a:off x="5272037" y="3920636"/>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521992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12" name="Flecha izquierda 11"/>
          <p:cNvSpPr/>
          <p:nvPr/>
        </p:nvSpPr>
        <p:spPr>
          <a:xfrm>
            <a:off x="9526806" y="4563544"/>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ítulo 1"/>
          <p:cNvSpPr txBox="1">
            <a:spLocks/>
          </p:cNvSpPr>
          <p:nvPr/>
        </p:nvSpPr>
        <p:spPr bwMode="gray">
          <a:xfrm>
            <a:off x="1547446" y="357650"/>
            <a:ext cx="881768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Notificación de envío de la información</a:t>
            </a:r>
            <a:endParaRPr lang="es-MX" dirty="0"/>
          </a:p>
        </p:txBody>
      </p:sp>
      <p:sp>
        <p:nvSpPr>
          <p:cNvPr id="11" name="Marcador de contenido 5"/>
          <p:cNvSpPr txBox="1">
            <a:spLocks/>
          </p:cNvSpPr>
          <p:nvPr/>
        </p:nvSpPr>
        <p:spPr>
          <a:xfrm>
            <a:off x="506631" y="1617836"/>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Cuando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el solicitante señale como forma de entrega la opción de: </a:t>
            </a:r>
            <a:r>
              <a:rPr lang="es-MX" sz="1700" dirty="0" smtClean="0">
                <a:solidFill>
                  <a:srgbClr val="B31166"/>
                </a:solidFill>
                <a:ea typeface="Arial Unicode MS" panose="020B0604020202020204" pitchFamily="34" charset="-128"/>
                <a:cs typeface="Arial Unicode MS" panose="020B0604020202020204" pitchFamily="34" charset="-128"/>
              </a:rPr>
              <a:t>Envío a domicilio</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la Unidad de Transparencia deberá notificar el </a:t>
            </a:r>
            <a:r>
              <a:rPr lang="es-MX" sz="1700" dirty="0" smtClean="0">
                <a:solidFill>
                  <a:srgbClr val="B31166"/>
                </a:solidFill>
                <a:ea typeface="Arial Unicode MS" panose="020B0604020202020204" pitchFamily="34" charset="-128"/>
                <a:cs typeface="Arial Unicode MS" panose="020B0604020202020204" pitchFamily="34" charset="-128"/>
              </a:rPr>
              <a:t>la fecha de envío de la información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y concluir el proceso de atención de la solicitud con costo. </a:t>
            </a:r>
            <a:r>
              <a:rPr lang="es-MX" sz="1700" dirty="0" smtClean="0">
                <a:solidFill>
                  <a:srgbClr val="B31166"/>
                </a:solidFill>
                <a:ea typeface="Arial Unicode MS" panose="020B0604020202020204" pitchFamily="34" charset="-128"/>
                <a:cs typeface="Arial Unicode MS" panose="020B0604020202020204" pitchFamily="34" charset="-128"/>
              </a:rPr>
              <a:t>La ley establece que una vez realizado el pago la información deberá estar disponible desde el día 5.</a:t>
            </a:r>
            <a:endParaRPr lang="es-MX" sz="1700" dirty="0" smtClean="0">
              <a:solidFill>
                <a:srgbClr val="B31166"/>
              </a:solidFill>
              <a:ea typeface="Arial Unicode MS" panose="020B0604020202020204" pitchFamily="34" charset="-128"/>
              <a:cs typeface="Arial Unicode MS" panose="020B0604020202020204" pitchFamily="34" charset="-128"/>
            </a:endParaRPr>
          </a:p>
        </p:txBody>
      </p:sp>
      <p:pic>
        <p:nvPicPr>
          <p:cNvPr id="3" name="Imagen 2"/>
          <p:cNvPicPr>
            <a:picLocks noChangeAspect="1"/>
          </p:cNvPicPr>
          <p:nvPr/>
        </p:nvPicPr>
        <p:blipFill>
          <a:blip r:embed="rId2"/>
          <a:stretch>
            <a:fillRect/>
          </a:stretch>
        </p:blipFill>
        <p:spPr>
          <a:xfrm>
            <a:off x="506631" y="3165890"/>
            <a:ext cx="9020175" cy="3114675"/>
          </a:xfrm>
          <a:prstGeom prst="rect">
            <a:avLst/>
          </a:prstGeom>
        </p:spPr>
      </p:pic>
      <p:sp>
        <p:nvSpPr>
          <p:cNvPr id="9" name="Flecha izquierda 8"/>
          <p:cNvSpPr/>
          <p:nvPr/>
        </p:nvSpPr>
        <p:spPr>
          <a:xfrm>
            <a:off x="5745271" y="574288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869235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pic>
        <p:nvPicPr>
          <p:cNvPr id="7" name="Imagen 6"/>
          <p:cNvPicPr>
            <a:picLocks noChangeAspect="1"/>
          </p:cNvPicPr>
          <p:nvPr/>
        </p:nvPicPr>
        <p:blipFill>
          <a:blip r:embed="rId2"/>
          <a:stretch>
            <a:fillRect/>
          </a:stretch>
        </p:blipFill>
        <p:spPr>
          <a:xfrm>
            <a:off x="482624" y="1627454"/>
            <a:ext cx="8582025" cy="3362325"/>
          </a:xfrm>
          <a:prstGeom prst="rect">
            <a:avLst/>
          </a:prstGeom>
        </p:spPr>
      </p:pic>
      <p:sp>
        <p:nvSpPr>
          <p:cNvPr id="9" name="Marcador de contenido 3"/>
          <p:cNvSpPr txBox="1">
            <a:spLocks/>
          </p:cNvSpPr>
          <p:nvPr/>
        </p:nvSpPr>
        <p:spPr>
          <a:xfrm>
            <a:off x="482624" y="5296835"/>
            <a:ext cx="11074171" cy="13390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La Unidad de Transparencia podrá cargar como adjunto a </a:t>
            </a:r>
            <a:r>
              <a:rPr lang="es-MX" sz="1600" dirty="0" smtClean="0"/>
              <a:t>la notificación uno </a:t>
            </a:r>
            <a:r>
              <a:rPr lang="es-MX" sz="1600" dirty="0" smtClean="0"/>
              <a:t>o varios archivos en modalidad de carpeta comprimida .</a:t>
            </a:r>
            <a:r>
              <a:rPr lang="es-MX" sz="1600" dirty="0" err="1" smtClean="0"/>
              <a:t>zip</a:t>
            </a:r>
            <a:r>
              <a:rPr lang="es-MX" sz="1600" dirty="0" smtClean="0"/>
              <a:t> </a:t>
            </a:r>
          </a:p>
          <a:p>
            <a:pPr marL="0" indent="0">
              <a:spcBef>
                <a:spcPts val="600"/>
              </a:spcBef>
              <a:buFont typeface="Wingdings 3" charset="2"/>
              <a:buNone/>
            </a:pPr>
            <a:endParaRPr lang="es-MX" sz="1600" b="1" dirty="0" smtClean="0">
              <a:solidFill>
                <a:srgbClr val="B31166"/>
              </a:solidFill>
            </a:endParaRPr>
          </a:p>
          <a:p>
            <a:pPr marL="0" indent="0" algn="ctr">
              <a:spcBef>
                <a:spcPts val="600"/>
              </a:spcBef>
              <a:buFont typeface="Wingdings 3" charset="2"/>
              <a:buNone/>
            </a:pPr>
            <a:r>
              <a:rPr lang="es-MX" sz="1600" b="1" dirty="0" smtClean="0">
                <a:solidFill>
                  <a:srgbClr val="B31166"/>
                </a:solidFill>
              </a:rPr>
              <a:t>Peso máximo permitido 20MB</a:t>
            </a:r>
            <a:endParaRPr lang="es-MX" sz="1600" b="1" dirty="0">
              <a:solidFill>
                <a:srgbClr val="B31166"/>
              </a:solidFill>
            </a:endParaRPr>
          </a:p>
        </p:txBody>
      </p:sp>
      <p:sp>
        <p:nvSpPr>
          <p:cNvPr id="11" name="Flecha izquierda 10"/>
          <p:cNvSpPr/>
          <p:nvPr/>
        </p:nvSpPr>
        <p:spPr>
          <a:xfrm rot="16200000">
            <a:off x="5272037" y="3920636"/>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1"/>
          <p:cNvSpPr txBox="1">
            <a:spLocks/>
          </p:cNvSpPr>
          <p:nvPr/>
        </p:nvSpPr>
        <p:spPr bwMode="gray">
          <a:xfrm>
            <a:off x="1547446" y="357650"/>
            <a:ext cx="8817683"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Notificación de envío de la información</a:t>
            </a:r>
            <a:endParaRPr lang="es-MX" dirty="0"/>
          </a:p>
        </p:txBody>
      </p:sp>
    </p:spTree>
    <p:extLst>
      <p:ext uri="{BB962C8B-B14F-4D97-AF65-F5344CB8AC3E}">
        <p14:creationId xmlns:p14="http://schemas.microsoft.com/office/powerpoint/2010/main" val="905825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9" name="Flecha izquierda 8"/>
          <p:cNvSpPr/>
          <p:nvPr/>
        </p:nvSpPr>
        <p:spPr>
          <a:xfrm rot="5400000">
            <a:off x="6046263" y="4887307"/>
            <a:ext cx="463476"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Desechada por falta de pago</a:t>
            </a:r>
            <a:endParaRPr lang="es-MX" dirty="0" smtClean="0"/>
          </a:p>
        </p:txBody>
      </p:sp>
      <p:sp>
        <p:nvSpPr>
          <p:cNvPr id="12" name="Marcador de contenido 3"/>
          <p:cNvSpPr txBox="1">
            <a:spLocks/>
          </p:cNvSpPr>
          <p:nvPr/>
        </p:nvSpPr>
        <p:spPr>
          <a:xfrm>
            <a:off x="526048" y="1718285"/>
            <a:ext cx="10038789" cy="1389418"/>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spcBef>
                <a:spcPts val="600"/>
              </a:spcBef>
              <a:buNone/>
            </a:pPr>
            <a:r>
              <a:rPr lang="es-MX" dirty="0" smtClean="0"/>
              <a:t>Si el </a:t>
            </a:r>
            <a:r>
              <a:rPr lang="es-MX" dirty="0" smtClean="0">
                <a:solidFill>
                  <a:srgbClr val="B31166"/>
                </a:solidFill>
              </a:rPr>
              <a:t>solicitante</a:t>
            </a:r>
            <a:r>
              <a:rPr lang="es-MX" dirty="0" smtClean="0"/>
              <a:t> no notifica haber realizado el pago de la solicitud notificada en el plazo establecido y la </a:t>
            </a:r>
            <a:r>
              <a:rPr lang="es-MX" dirty="0" smtClean="0">
                <a:solidFill>
                  <a:srgbClr val="B31166"/>
                </a:solidFill>
              </a:rPr>
              <a:t>Unidad de Transparencia</a:t>
            </a:r>
            <a:r>
              <a:rPr lang="es-MX" dirty="0" smtClean="0"/>
              <a:t> no registra ese pago en el sistema, la solicitud será </a:t>
            </a:r>
            <a:r>
              <a:rPr lang="es-MX" dirty="0" smtClean="0">
                <a:solidFill>
                  <a:srgbClr val="B31166"/>
                </a:solidFill>
              </a:rPr>
              <a:t>desechada</a:t>
            </a:r>
            <a:r>
              <a:rPr lang="es-MX" dirty="0" smtClean="0"/>
              <a:t> por falta de pago. La ley establece 30 días como plazo para realizar ese pago.</a:t>
            </a:r>
            <a:endParaRPr lang="es-MX" dirty="0"/>
          </a:p>
        </p:txBody>
      </p:sp>
      <p:pic>
        <p:nvPicPr>
          <p:cNvPr id="3" name="Imagen 2"/>
          <p:cNvPicPr>
            <a:picLocks noChangeAspect="1"/>
          </p:cNvPicPr>
          <p:nvPr/>
        </p:nvPicPr>
        <p:blipFill>
          <a:blip r:embed="rId2"/>
          <a:stretch>
            <a:fillRect/>
          </a:stretch>
        </p:blipFill>
        <p:spPr>
          <a:xfrm>
            <a:off x="114300" y="3506699"/>
            <a:ext cx="12077700" cy="1485900"/>
          </a:xfrm>
          <a:prstGeom prst="rect">
            <a:avLst/>
          </a:prstGeom>
        </p:spPr>
      </p:pic>
    </p:spTree>
    <p:extLst>
      <p:ext uri="{BB962C8B-B14F-4D97-AF65-F5344CB8AC3E}">
        <p14:creationId xmlns:p14="http://schemas.microsoft.com/office/powerpoint/2010/main" val="16185306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Información disponible con costo</a:t>
            </a:r>
          </a:p>
        </p:txBody>
      </p:sp>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a:solidFill>
                  <a:schemeClr val="bg1"/>
                </a:solidFill>
              </a:rPr>
              <a:t>6</a:t>
            </a:r>
          </a:p>
        </p:txBody>
      </p:sp>
      <p:sp>
        <p:nvSpPr>
          <p:cNvPr id="4" name="Marcador de contenido 5"/>
          <p:cNvSpPr txBox="1">
            <a:spLocks/>
          </p:cNvSpPr>
          <p:nvPr/>
        </p:nvSpPr>
        <p:spPr>
          <a:xfrm>
            <a:off x="531900" y="1359553"/>
            <a:ext cx="9914769" cy="3282786"/>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a:solidFill>
                  <a:schemeClr val="bg2">
                    <a:lumMod val="25000"/>
                  </a:schemeClr>
                </a:solidFill>
                <a:ea typeface="Arial Unicode MS" panose="020B0604020202020204" pitchFamily="34" charset="-128"/>
                <a:cs typeface="Arial Unicode MS" panose="020B0604020202020204" pitchFamily="34" charset="-128"/>
              </a:rPr>
              <a:t>El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acceso </a:t>
            </a:r>
            <a:r>
              <a:rPr lang="es-MX" sz="1700" dirty="0">
                <a:solidFill>
                  <a:schemeClr val="bg2">
                    <a:lumMod val="25000"/>
                  </a:schemeClr>
                </a:solidFill>
                <a:ea typeface="Arial Unicode MS" panose="020B0604020202020204" pitchFamily="34" charset="-128"/>
                <a:cs typeface="Arial Unicode MS" panose="020B0604020202020204" pitchFamily="34" charset="-128"/>
              </a:rPr>
              <a:t>a la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información es </a:t>
            </a:r>
            <a:r>
              <a:rPr lang="es-MX" sz="1700" dirty="0" smtClean="0">
                <a:solidFill>
                  <a:srgbClr val="B31166"/>
                </a:solidFill>
                <a:ea typeface="Arial Unicode MS" panose="020B0604020202020204" pitchFamily="34" charset="-128"/>
                <a:cs typeface="Arial Unicode MS" panose="020B0604020202020204" pitchFamily="34" charset="-128"/>
              </a:rPr>
              <a:t>gratuito,</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sin embargo algunas veces durante el proceso de atención se pueden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generar costos por: </a:t>
            </a: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a:p>
            <a:pPr marL="0" indent="0" algn="just">
              <a:buNone/>
            </a:pP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a:p>
            <a:pPr lvl="2" algn="just"/>
            <a:r>
              <a:rPr lang="es-MX" sz="1600" dirty="0">
                <a:solidFill>
                  <a:schemeClr val="bg2">
                    <a:lumMod val="25000"/>
                  </a:schemeClr>
                </a:solidFill>
                <a:ea typeface="Arial Unicode MS" panose="020B0604020202020204" pitchFamily="34" charset="-128"/>
                <a:cs typeface="Arial Unicode MS" panose="020B0604020202020204" pitchFamily="34" charset="-128"/>
              </a:rPr>
              <a:t>L</a:t>
            </a:r>
            <a:r>
              <a:rPr lang="es-MX" sz="1600" dirty="0" smtClean="0">
                <a:solidFill>
                  <a:schemeClr val="bg2">
                    <a:lumMod val="25000"/>
                  </a:schemeClr>
                </a:solidFill>
                <a:ea typeface="Arial Unicode MS" panose="020B0604020202020204" pitchFamily="34" charset="-128"/>
                <a:cs typeface="Arial Unicode MS" panose="020B0604020202020204" pitchFamily="34" charset="-128"/>
              </a:rPr>
              <a:t>os materiales utilizados en la reproducción de la información</a:t>
            </a:r>
          </a:p>
          <a:p>
            <a:pPr lvl="2" algn="just"/>
            <a:r>
              <a:rPr lang="es-MX" sz="1600" dirty="0" smtClean="0">
                <a:solidFill>
                  <a:schemeClr val="bg2">
                    <a:lumMod val="25000"/>
                  </a:schemeClr>
                </a:solidFill>
                <a:ea typeface="Arial Unicode MS" panose="020B0604020202020204" pitchFamily="34" charset="-128"/>
                <a:cs typeface="Arial Unicode MS" panose="020B0604020202020204" pitchFamily="34" charset="-128"/>
              </a:rPr>
              <a:t>El envío de la información, en su caso</a:t>
            </a:r>
          </a:p>
          <a:p>
            <a:pPr lvl="2" algn="just"/>
            <a:r>
              <a:rPr lang="es-MX" sz="1600" dirty="0" smtClean="0">
                <a:solidFill>
                  <a:schemeClr val="bg2">
                    <a:lumMod val="25000"/>
                  </a:schemeClr>
                </a:solidFill>
                <a:ea typeface="Arial Unicode MS" panose="020B0604020202020204" pitchFamily="34" charset="-128"/>
                <a:cs typeface="Arial Unicode MS" panose="020B0604020202020204" pitchFamily="34" charset="-128"/>
              </a:rPr>
              <a:t>Pago de certificación de documentos</a:t>
            </a:r>
          </a:p>
          <a:p>
            <a:pPr marL="0" indent="0" algn="just">
              <a:buNone/>
            </a:pPr>
            <a:endParaRPr lang="es-MX" sz="1700" dirty="0">
              <a:solidFill>
                <a:schemeClr val="bg2">
                  <a:lumMod val="25000"/>
                </a:schemeClr>
              </a:solidFill>
              <a:ea typeface="Arial Unicode MS" panose="020B0604020202020204" pitchFamily="34" charset="-128"/>
              <a:cs typeface="Arial Unicode MS" panose="020B0604020202020204" pitchFamily="34" charset="-128"/>
            </a:endParaRPr>
          </a:p>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La Unidad de Transparencia </a:t>
            </a:r>
            <a:r>
              <a:rPr lang="es-MX" sz="1700" dirty="0">
                <a:solidFill>
                  <a:schemeClr val="bg2">
                    <a:lumMod val="25000"/>
                  </a:schemeClr>
                </a:solidFill>
                <a:ea typeface="Arial Unicode MS" panose="020B0604020202020204" pitchFamily="34" charset="-128"/>
                <a:cs typeface="Arial Unicode MS" panose="020B0604020202020204" pitchFamily="34" charset="-128"/>
              </a:rPr>
              <a:t>notificará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al </a:t>
            </a:r>
            <a:r>
              <a:rPr lang="es-MX" sz="1700" dirty="0">
                <a:solidFill>
                  <a:schemeClr val="bg2">
                    <a:lumMod val="25000"/>
                  </a:schemeClr>
                </a:solidFill>
                <a:ea typeface="Arial Unicode MS" panose="020B0604020202020204" pitchFamily="34" charset="-128"/>
                <a:cs typeface="Arial Unicode MS" panose="020B0604020202020204" pitchFamily="34" charset="-128"/>
              </a:rPr>
              <a:t>solicitante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los costos generados </a:t>
            </a:r>
            <a:r>
              <a:rPr lang="es-MX" sz="1700" dirty="0">
                <a:solidFill>
                  <a:schemeClr val="bg2">
                    <a:lumMod val="25000"/>
                  </a:schemeClr>
                </a:solidFill>
                <a:ea typeface="Arial Unicode MS" panose="020B0604020202020204" pitchFamily="34" charset="-128"/>
                <a:cs typeface="Arial Unicode MS" panose="020B0604020202020204" pitchFamily="34" charset="-128"/>
              </a:rPr>
              <a:t>conforme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 la ley de derechos aplicable.</a:t>
            </a:r>
            <a:endParaRPr lang="es-MX" sz="1700" dirty="0">
              <a:solidFill>
                <a:schemeClr val="bg2">
                  <a:lumMod val="25000"/>
                </a:schemeClr>
              </a:solidFill>
              <a:ea typeface="Arial Unicode MS" panose="020B0604020202020204" pitchFamily="34" charset="-128"/>
              <a:cs typeface="Arial Unicode MS" panose="020B0604020202020204" pitchFamily="34" charset="-128"/>
            </a:endParaRPr>
          </a:p>
        </p:txBody>
      </p:sp>
      <p:sp>
        <p:nvSpPr>
          <p:cNvPr id="6" name="Flecha izquierda 5"/>
          <p:cNvSpPr/>
          <p:nvPr/>
        </p:nvSpPr>
        <p:spPr>
          <a:xfrm>
            <a:off x="10513167" y="526292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p:cNvSpPr txBox="1"/>
          <p:nvPr/>
        </p:nvSpPr>
        <p:spPr>
          <a:xfrm>
            <a:off x="1792353" y="5133737"/>
            <a:ext cx="8654316" cy="1354217"/>
          </a:xfrm>
          <a:prstGeom prst="rect">
            <a:avLst/>
          </a:prstGeom>
          <a:noFill/>
        </p:spPr>
        <p:txBody>
          <a:bodyPr wrap="square" rtlCol="0">
            <a:spAutoFit/>
          </a:bodyPr>
          <a:lstStyle/>
          <a:p>
            <a:r>
              <a:rPr lang="es-MX" sz="1600" i="1" dirty="0">
                <a:solidFill>
                  <a:srgbClr val="B31166"/>
                </a:solidFill>
                <a:ea typeface="Arial Unicode MS" panose="020B0604020202020204" pitchFamily="34" charset="-128"/>
                <a:cs typeface="Arial Unicode MS" panose="020B0604020202020204" pitchFamily="34" charset="-128"/>
              </a:rPr>
              <a:t>La información deberá de ser entregada sin costo, cuando implique la entrega de no más de 20 hojas simples. Las Unidades de transparencia podrán exceptuar el pago de reproducción y envío atendiendo a las circunstancias socioeconómicas del solicitante</a:t>
            </a:r>
          </a:p>
          <a:p>
            <a:endParaRPr lang="es-MX" sz="1600" dirty="0"/>
          </a:p>
        </p:txBody>
      </p:sp>
      <p:sp>
        <p:nvSpPr>
          <p:cNvPr id="7" name="Rectángulo redondeado 6"/>
          <p:cNvSpPr/>
          <p:nvPr/>
        </p:nvSpPr>
        <p:spPr>
          <a:xfrm>
            <a:off x="1430594" y="5042588"/>
            <a:ext cx="9016075" cy="1230742"/>
          </a:xfrm>
          <a:prstGeom prst="roundRect">
            <a:avLst/>
          </a:prstGeom>
          <a:solidFill>
            <a:schemeClr val="accent1">
              <a:alpha val="4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378890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498156" y="1590675"/>
            <a:ext cx="9001125" cy="5267325"/>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9" name="Flecha izquierda 8"/>
          <p:cNvSpPr/>
          <p:nvPr/>
        </p:nvSpPr>
        <p:spPr>
          <a:xfrm rot="10800000">
            <a:off x="244936" y="5732583"/>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Información disponible con costo</a:t>
            </a:r>
          </a:p>
        </p:txBody>
      </p:sp>
      <p:sp>
        <p:nvSpPr>
          <p:cNvPr id="12" name="Flecha izquierda 11"/>
          <p:cNvSpPr/>
          <p:nvPr/>
        </p:nvSpPr>
        <p:spPr>
          <a:xfrm>
            <a:off x="9404395" y="3478750"/>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210313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60420" y="1506928"/>
            <a:ext cx="8943975" cy="1762125"/>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9" name="Flecha izquierda 8"/>
          <p:cNvSpPr/>
          <p:nvPr/>
        </p:nvSpPr>
        <p:spPr>
          <a:xfrm rot="5400000">
            <a:off x="5421714" y="3107275"/>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a:t>Información disponible con costo</a:t>
            </a:r>
          </a:p>
        </p:txBody>
      </p:sp>
      <p:sp>
        <p:nvSpPr>
          <p:cNvPr id="12" name="Flecha izquierda 11"/>
          <p:cNvSpPr/>
          <p:nvPr/>
        </p:nvSpPr>
        <p:spPr>
          <a:xfrm>
            <a:off x="9404395" y="1667534"/>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Marcador de contenido 3"/>
          <p:cNvSpPr txBox="1">
            <a:spLocks/>
          </p:cNvSpPr>
          <p:nvPr/>
        </p:nvSpPr>
        <p:spPr>
          <a:xfrm>
            <a:off x="460420" y="4175246"/>
            <a:ext cx="11074171" cy="230996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Una vez que la Unidad </a:t>
            </a:r>
            <a:r>
              <a:rPr lang="es-MX" sz="1600" dirty="0" smtClean="0"/>
              <a:t>de Transparencia </a:t>
            </a:r>
            <a:r>
              <a:rPr lang="es-MX" sz="1600" dirty="0" smtClean="0"/>
              <a:t>registre el medio de entrega y su costo, deberá hacer clic en el botón Guardar. El sistema notificará al Solicitante que la información tiene disponibilidad con</a:t>
            </a:r>
            <a:r>
              <a:rPr lang="es-MX" sz="1600" dirty="0" smtClean="0"/>
              <a:t> costo y que para continuar el proceso deberá aceptar el medio de entrega y cubrir </a:t>
            </a:r>
            <a:r>
              <a:rPr lang="es-MX" sz="1600" dirty="0" smtClean="0"/>
              <a:t>el </a:t>
            </a:r>
            <a:r>
              <a:rPr lang="es-MX" sz="1600" dirty="0" smtClean="0"/>
              <a:t>costo notificado.</a:t>
            </a:r>
          </a:p>
          <a:p>
            <a:pPr marL="0" indent="0">
              <a:spcBef>
                <a:spcPts val="600"/>
              </a:spcBef>
              <a:buFont typeface="Wingdings 3" charset="2"/>
              <a:buNone/>
            </a:pPr>
            <a:r>
              <a:rPr lang="es-MX" sz="1600" dirty="0" smtClean="0"/>
              <a:t>de entrega y seleccione el medio de entrega se generará el documento orden de pago.</a:t>
            </a:r>
            <a:endParaRPr lang="es-MX" sz="1600" dirty="0" smtClean="0"/>
          </a:p>
          <a:p>
            <a:pPr marL="0" indent="0">
              <a:spcBef>
                <a:spcPts val="600"/>
              </a:spcBef>
              <a:buFont typeface="Wingdings 3" charset="2"/>
              <a:buNone/>
            </a:pPr>
            <a:endParaRPr lang="es-MX" sz="1600" dirty="0"/>
          </a:p>
          <a:p>
            <a:pPr marL="0" indent="0">
              <a:spcBef>
                <a:spcPts val="600"/>
              </a:spcBef>
              <a:buFont typeface="Wingdings 3" charset="2"/>
              <a:buNone/>
            </a:pPr>
            <a:r>
              <a:rPr lang="es-MX" sz="1600" dirty="0" smtClean="0"/>
              <a:t>Para continuar con el proceso el solicitante deberá </a:t>
            </a:r>
          </a:p>
          <a:p>
            <a:pPr marL="0" indent="0">
              <a:spcBef>
                <a:spcPts val="600"/>
              </a:spcBef>
              <a:buFont typeface="Wingdings 3" charset="2"/>
              <a:buNone/>
            </a:pPr>
            <a:endParaRPr lang="es-MX" sz="1600" dirty="0"/>
          </a:p>
        </p:txBody>
      </p:sp>
    </p:spTree>
    <p:extLst>
      <p:ext uri="{BB962C8B-B14F-4D97-AF65-F5344CB8AC3E}">
        <p14:creationId xmlns:p14="http://schemas.microsoft.com/office/powerpoint/2010/main" val="24805926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8176"/>
          <a:stretch/>
        </p:blipFill>
        <p:spPr>
          <a:xfrm>
            <a:off x="103142" y="1755455"/>
            <a:ext cx="11788726" cy="2565816"/>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9" name="Flecha izquierda 8"/>
          <p:cNvSpPr/>
          <p:nvPr/>
        </p:nvSpPr>
        <p:spPr>
          <a:xfrm rot="5400000">
            <a:off x="10950782" y="3377100"/>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Notificación con costo</a:t>
            </a:r>
          </a:p>
          <a:p>
            <a:r>
              <a:rPr lang="es-MX" dirty="0" smtClean="0"/>
              <a:t>(Solicitante)</a:t>
            </a:r>
            <a:endParaRPr lang="es-MX" dirty="0"/>
          </a:p>
        </p:txBody>
      </p:sp>
      <p:sp>
        <p:nvSpPr>
          <p:cNvPr id="8" name="Marcador de contenido 3"/>
          <p:cNvSpPr txBox="1">
            <a:spLocks/>
          </p:cNvSpPr>
          <p:nvPr/>
        </p:nvSpPr>
        <p:spPr>
          <a:xfrm>
            <a:off x="347879" y="4589352"/>
            <a:ext cx="10441125" cy="15153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spcBef>
                <a:spcPts val="600"/>
              </a:spcBef>
              <a:buFont typeface="Wingdings 3" charset="2"/>
              <a:buNone/>
            </a:pPr>
            <a:r>
              <a:rPr lang="es-MX" sz="1600" dirty="0" smtClean="0"/>
              <a:t>El </a:t>
            </a:r>
            <a:r>
              <a:rPr lang="es-MX" sz="1600" dirty="0"/>
              <a:t>s</a:t>
            </a:r>
            <a:r>
              <a:rPr lang="es-MX" sz="1600" dirty="0" smtClean="0"/>
              <a:t>olicitante recibirá la notificación de disponibilidad y al hacer clic en el botón Disponibilidad podrá visualizar la pantalla con los costos y medios notificados.</a:t>
            </a:r>
            <a:endParaRPr lang="es-MX" sz="1600" dirty="0" smtClean="0"/>
          </a:p>
          <a:p>
            <a:pPr marL="0" indent="0">
              <a:spcBef>
                <a:spcPts val="600"/>
              </a:spcBef>
              <a:buFont typeface="Wingdings 3" charset="2"/>
              <a:buNone/>
            </a:pPr>
            <a:endParaRPr lang="es-MX" sz="1600" dirty="0"/>
          </a:p>
        </p:txBody>
      </p:sp>
    </p:spTree>
    <p:extLst>
      <p:ext uri="{BB962C8B-B14F-4D97-AF65-F5344CB8AC3E}">
        <p14:creationId xmlns:p14="http://schemas.microsoft.com/office/powerpoint/2010/main" val="1229940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05246" y="1110270"/>
            <a:ext cx="9191625" cy="5438775"/>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9" name="Flecha izquierda 8"/>
          <p:cNvSpPr/>
          <p:nvPr/>
        </p:nvSpPr>
        <p:spPr>
          <a:xfrm rot="16200000">
            <a:off x="548976" y="380701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Notificación con costo</a:t>
            </a:r>
          </a:p>
          <a:p>
            <a:r>
              <a:rPr lang="es-MX" dirty="0" smtClean="0"/>
              <a:t>(Solicitante)</a:t>
            </a:r>
            <a:endParaRPr lang="es-MX" dirty="0"/>
          </a:p>
        </p:txBody>
      </p:sp>
      <p:sp>
        <p:nvSpPr>
          <p:cNvPr id="11" name="Flecha izquierda 10"/>
          <p:cNvSpPr/>
          <p:nvPr/>
        </p:nvSpPr>
        <p:spPr>
          <a:xfrm>
            <a:off x="2782572" y="554906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9588230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605246" y="1110270"/>
            <a:ext cx="9191625" cy="5438775"/>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9" name="Flecha izquierda 8"/>
          <p:cNvSpPr/>
          <p:nvPr/>
        </p:nvSpPr>
        <p:spPr>
          <a:xfrm rot="16200000">
            <a:off x="548976" y="380701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Notificación con costo</a:t>
            </a:r>
          </a:p>
          <a:p>
            <a:r>
              <a:rPr lang="es-MX" dirty="0" smtClean="0"/>
              <a:t>(Solicitante)</a:t>
            </a:r>
            <a:endParaRPr lang="es-MX" dirty="0"/>
          </a:p>
        </p:txBody>
      </p:sp>
      <p:sp>
        <p:nvSpPr>
          <p:cNvPr id="11" name="Flecha izquierda 10"/>
          <p:cNvSpPr/>
          <p:nvPr/>
        </p:nvSpPr>
        <p:spPr>
          <a:xfrm>
            <a:off x="2782572" y="5549067"/>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1673415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9" name="Flecha izquierda 8"/>
          <p:cNvSpPr/>
          <p:nvPr/>
        </p:nvSpPr>
        <p:spPr>
          <a:xfrm>
            <a:off x="4854112" y="2315842"/>
            <a:ext cx="463476"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Notificación con costo</a:t>
            </a:r>
          </a:p>
          <a:p>
            <a:r>
              <a:rPr lang="es-MX" dirty="0" smtClean="0"/>
              <a:t>(Solicitante)</a:t>
            </a:r>
            <a:endParaRPr lang="es-MX" dirty="0"/>
          </a:p>
        </p:txBody>
      </p:sp>
      <p:pic>
        <p:nvPicPr>
          <p:cNvPr id="6" name="Imagen 5"/>
          <p:cNvPicPr>
            <a:picLocks noChangeAspect="1"/>
          </p:cNvPicPr>
          <p:nvPr/>
        </p:nvPicPr>
        <p:blipFill>
          <a:blip r:embed="rId2"/>
          <a:stretch>
            <a:fillRect/>
          </a:stretch>
        </p:blipFill>
        <p:spPr>
          <a:xfrm>
            <a:off x="872809" y="1616120"/>
            <a:ext cx="3819525" cy="2352675"/>
          </a:xfrm>
          <a:prstGeom prst="rect">
            <a:avLst/>
          </a:prstGeom>
        </p:spPr>
      </p:pic>
      <p:sp>
        <p:nvSpPr>
          <p:cNvPr id="12" name="Marcador de contenido 3"/>
          <p:cNvSpPr txBox="1">
            <a:spLocks/>
          </p:cNvSpPr>
          <p:nvPr/>
        </p:nvSpPr>
        <p:spPr>
          <a:xfrm>
            <a:off x="347880" y="4589351"/>
            <a:ext cx="4969708" cy="190416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spcBef>
                <a:spcPts val="600"/>
              </a:spcBef>
              <a:buNone/>
            </a:pPr>
            <a:r>
              <a:rPr lang="es-MX" sz="1600" dirty="0" smtClean="0"/>
              <a:t>Una vez que el </a:t>
            </a:r>
            <a:r>
              <a:rPr lang="es-MX" sz="1600" dirty="0" smtClean="0">
                <a:solidFill>
                  <a:srgbClr val="B31166"/>
                </a:solidFill>
              </a:rPr>
              <a:t>solicitante</a:t>
            </a:r>
            <a:r>
              <a:rPr lang="es-MX" sz="1600" dirty="0"/>
              <a:t> </a:t>
            </a:r>
            <a:r>
              <a:rPr lang="es-MX" sz="1600" dirty="0" smtClean="0"/>
              <a:t>señale la forma de entrega (Recoger personalmente o Envío a domicilio) el sistema generará de forma automática la Orden de pago que contendrá la información requerida cubrir el costo correspondiente</a:t>
            </a:r>
            <a:r>
              <a:rPr lang="es-MX" sz="1600" dirty="0" smtClean="0"/>
              <a:t>.</a:t>
            </a:r>
            <a:endParaRPr lang="es-MX" sz="1600" dirty="0" smtClean="0"/>
          </a:p>
          <a:p>
            <a:pPr marL="0" indent="0" algn="just">
              <a:spcBef>
                <a:spcPts val="600"/>
              </a:spcBef>
              <a:buFont typeface="Wingdings 3" charset="2"/>
              <a:buNone/>
            </a:pPr>
            <a:endParaRPr lang="es-MX" sz="1600" dirty="0"/>
          </a:p>
        </p:txBody>
      </p:sp>
      <p:pic>
        <p:nvPicPr>
          <p:cNvPr id="7" name="Imagen 6"/>
          <p:cNvPicPr>
            <a:picLocks noChangeAspect="1"/>
          </p:cNvPicPr>
          <p:nvPr/>
        </p:nvPicPr>
        <p:blipFill rotWithShape="1">
          <a:blip r:embed="rId3"/>
          <a:srcRect r="641"/>
          <a:stretch/>
        </p:blipFill>
        <p:spPr>
          <a:xfrm>
            <a:off x="5764163" y="1643889"/>
            <a:ext cx="5504059" cy="4229066"/>
          </a:xfrm>
          <a:prstGeom prst="rect">
            <a:avLst/>
          </a:prstGeom>
          <a:ln>
            <a:solidFill>
              <a:schemeClr val="bg2"/>
            </a:solidFill>
          </a:ln>
        </p:spPr>
      </p:pic>
      <p:sp>
        <p:nvSpPr>
          <p:cNvPr id="13" name="Flecha izquierda 12"/>
          <p:cNvSpPr/>
          <p:nvPr/>
        </p:nvSpPr>
        <p:spPr>
          <a:xfrm rot="5400000">
            <a:off x="8284453" y="5888981"/>
            <a:ext cx="463476"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56083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t="-1" r="35935" b="38501"/>
          <a:stretch/>
        </p:blipFill>
        <p:spPr>
          <a:xfrm>
            <a:off x="3677653" y="2541885"/>
            <a:ext cx="6507357" cy="3518335"/>
          </a:xfrm>
          <a:prstGeom prst="rect">
            <a:avLst/>
          </a:prstGeom>
        </p:spPr>
      </p:pic>
      <p:sp>
        <p:nvSpPr>
          <p:cNvPr id="2" name="CuadroTexto 1"/>
          <p:cNvSpPr txBox="1"/>
          <p:nvPr/>
        </p:nvSpPr>
        <p:spPr>
          <a:xfrm>
            <a:off x="10564837" y="315446"/>
            <a:ext cx="471604" cy="707886"/>
          </a:xfrm>
          <a:prstGeom prst="rect">
            <a:avLst/>
          </a:prstGeom>
          <a:noFill/>
        </p:spPr>
        <p:txBody>
          <a:bodyPr wrap="none" rtlCol="0">
            <a:spAutoFit/>
          </a:bodyPr>
          <a:lstStyle/>
          <a:p>
            <a:r>
              <a:rPr lang="es-MX" sz="4000" b="1" dirty="0" smtClean="0">
                <a:solidFill>
                  <a:schemeClr val="bg1"/>
                </a:solidFill>
              </a:rPr>
              <a:t>6</a:t>
            </a:r>
            <a:endParaRPr lang="es-MX" sz="4000" b="1" dirty="0">
              <a:solidFill>
                <a:schemeClr val="bg1"/>
              </a:solidFill>
            </a:endParaRPr>
          </a:p>
        </p:txBody>
      </p:sp>
      <p:sp>
        <p:nvSpPr>
          <p:cNvPr id="4" name="Marcador de contenido 5"/>
          <p:cNvSpPr txBox="1">
            <a:spLocks/>
          </p:cNvSpPr>
          <p:nvPr/>
        </p:nvSpPr>
        <p:spPr>
          <a:xfrm>
            <a:off x="518423" y="1504900"/>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Cuando el solicitante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envié el comprobante de pago con el importe notificado, l</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 </a:t>
            </a:r>
            <a:r>
              <a:rPr lang="es-MX" sz="1700" dirty="0">
                <a:solidFill>
                  <a:schemeClr val="bg2">
                    <a:lumMod val="25000"/>
                  </a:schemeClr>
                </a:solidFill>
                <a:ea typeface="Arial Unicode MS" panose="020B0604020202020204" pitchFamily="34" charset="-128"/>
                <a:cs typeface="Arial Unicode MS" panose="020B0604020202020204" pitchFamily="34" charset="-128"/>
              </a:rPr>
              <a:t>Unidad de Transparencia deberá registrar el pago de la solicitud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en el apartado de </a:t>
            </a:r>
            <a:r>
              <a:rPr lang="es-MX" sz="1700" dirty="0" smtClean="0">
                <a:solidFill>
                  <a:srgbClr val="B31166"/>
                </a:solidFill>
                <a:ea typeface="Arial Unicode MS" panose="020B0604020202020204" pitchFamily="34" charset="-128"/>
                <a:cs typeface="Arial Unicode MS" panose="020B0604020202020204" pitchFamily="34" charset="-128"/>
              </a:rPr>
              <a:t>Registro de Pagos realizados</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a:t>
            </a:r>
            <a:endParaRPr lang="es-MX" sz="1700" dirty="0" smtClean="0">
              <a:solidFill>
                <a:schemeClr val="bg2">
                  <a:lumMod val="25000"/>
                </a:schemeClr>
              </a:solidFill>
              <a:ea typeface="Arial Unicode MS" panose="020B0604020202020204" pitchFamily="34" charset="-128"/>
              <a:cs typeface="Arial Unicode MS" panose="020B0604020202020204" pitchFamily="34" charset="-128"/>
            </a:endParaRPr>
          </a:p>
        </p:txBody>
      </p:sp>
      <p:sp>
        <p:nvSpPr>
          <p:cNvPr id="6" name="Flecha izquierda 5"/>
          <p:cNvSpPr/>
          <p:nvPr/>
        </p:nvSpPr>
        <p:spPr>
          <a:xfrm>
            <a:off x="9563271" y="3928260"/>
            <a:ext cx="422031" cy="74558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Título 1"/>
          <p:cNvSpPr txBox="1">
            <a:spLocks/>
          </p:cNvSpPr>
          <p:nvPr/>
        </p:nvSpPr>
        <p:spPr bwMode="gray">
          <a:xfrm>
            <a:off x="900332" y="357650"/>
            <a:ext cx="9464797" cy="708025"/>
          </a:xfrm>
          <a:prstGeom prst="rect">
            <a:avLst/>
          </a:prstGeom>
        </p:spPr>
        <p:txBody>
          <a:bodyPr vert="horz" lIns="91440" tIns="45720" rIns="91440" bIns="45720" rtlCol="0" anchor="ctr">
            <a:noAutofit/>
          </a:bodyPr>
          <a:lstStyle>
            <a:defPPr>
              <a:defRPr lang="es-MX"/>
            </a:defPPr>
            <a:lvl1pPr algn="r" defTabSz="457200">
              <a:spcBef>
                <a:spcPct val="0"/>
              </a:spcBef>
              <a:buNone/>
              <a:defRPr sz="3600" b="0" i="0">
                <a:solidFill>
                  <a:srgbClr val="B31166"/>
                </a:solidFill>
                <a:effectLst>
                  <a:outerShdw blurRad="38100" dist="38100" dir="2700000" algn="tl">
                    <a:srgbClr val="000000">
                      <a:alpha val="43137"/>
                    </a:srgbClr>
                  </a:outerShdw>
                </a:effectLst>
                <a:latin typeface="+mj-lt"/>
                <a:ea typeface="+mj-ea"/>
                <a:cs typeface="+mj-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s-MX" dirty="0" smtClean="0"/>
              <a:t>Registro de pagos realizados</a:t>
            </a:r>
            <a:endParaRPr lang="es-MX" dirty="0"/>
          </a:p>
        </p:txBody>
      </p:sp>
      <p:pic>
        <p:nvPicPr>
          <p:cNvPr id="3" name="Imagen 2"/>
          <p:cNvPicPr>
            <a:picLocks noChangeAspect="1"/>
          </p:cNvPicPr>
          <p:nvPr/>
        </p:nvPicPr>
        <p:blipFill>
          <a:blip r:embed="rId3"/>
          <a:stretch>
            <a:fillRect/>
          </a:stretch>
        </p:blipFill>
        <p:spPr>
          <a:xfrm>
            <a:off x="518423" y="2541885"/>
            <a:ext cx="2771717" cy="422031"/>
          </a:xfrm>
          <a:prstGeom prst="rect">
            <a:avLst/>
          </a:prstGeom>
        </p:spPr>
      </p:pic>
      <p:sp>
        <p:nvSpPr>
          <p:cNvPr id="9" name="Rectángulo redondeado 8"/>
          <p:cNvSpPr/>
          <p:nvPr/>
        </p:nvSpPr>
        <p:spPr>
          <a:xfrm>
            <a:off x="6341769" y="4105812"/>
            <a:ext cx="3137095" cy="4503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Rectángulo redondeado 11"/>
          <p:cNvSpPr/>
          <p:nvPr/>
        </p:nvSpPr>
        <p:spPr>
          <a:xfrm>
            <a:off x="6341768" y="4594768"/>
            <a:ext cx="3137095" cy="4503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Rectángulo redondeado 12"/>
          <p:cNvSpPr/>
          <p:nvPr/>
        </p:nvSpPr>
        <p:spPr>
          <a:xfrm>
            <a:off x="6341767" y="5102319"/>
            <a:ext cx="3137095" cy="45034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Marcador de contenido 5"/>
          <p:cNvSpPr txBox="1">
            <a:spLocks/>
          </p:cNvSpPr>
          <p:nvPr/>
        </p:nvSpPr>
        <p:spPr>
          <a:xfrm>
            <a:off x="380795" y="6082270"/>
            <a:ext cx="9914769" cy="411433"/>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just">
              <a:buNone/>
            </a:pP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En este apartado se </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podrá realizar el registro del pago de la solicitud de forma directa o bien se podrá cargar un archivo </a:t>
            </a:r>
            <a:r>
              <a:rPr lang="es-MX" sz="1700" dirty="0" err="1" smtClean="0">
                <a:solidFill>
                  <a:schemeClr val="bg2">
                    <a:lumMod val="25000"/>
                  </a:schemeClr>
                </a:solidFill>
                <a:ea typeface="Arial Unicode MS" panose="020B0604020202020204" pitchFamily="34" charset="-128"/>
                <a:cs typeface="Arial Unicode MS" panose="020B0604020202020204" pitchFamily="34" charset="-128"/>
              </a:rPr>
              <a:t>excel</a:t>
            </a:r>
            <a:r>
              <a:rPr lang="es-MX" sz="1700" dirty="0" smtClean="0">
                <a:solidFill>
                  <a:schemeClr val="bg2">
                    <a:lumMod val="25000"/>
                  </a:schemeClr>
                </a:solidFill>
                <a:ea typeface="Arial Unicode MS" panose="020B0604020202020204" pitchFamily="34" charset="-128"/>
                <a:cs typeface="Arial Unicode MS" panose="020B0604020202020204" pitchFamily="34" charset="-128"/>
              </a:rPr>
              <a:t> con los folios de las solicitudes con costo.</a:t>
            </a:r>
          </a:p>
        </p:txBody>
      </p:sp>
    </p:spTree>
    <p:extLst>
      <p:ext uri="{BB962C8B-B14F-4D97-AF65-F5344CB8AC3E}">
        <p14:creationId xmlns:p14="http://schemas.microsoft.com/office/powerpoint/2010/main" val="22367032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Sala de reuniones 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Sala de reuniones 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la de reuniones 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9010</TotalTime>
  <Words>799</Words>
  <Application>Microsoft Office PowerPoint</Application>
  <PresentationFormat>Panorámica</PresentationFormat>
  <Paragraphs>69</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17</vt:i4>
      </vt:variant>
    </vt:vector>
  </HeadingPairs>
  <TitlesOfParts>
    <vt:vector size="23" baseType="lpstr">
      <vt:lpstr>Arial Unicode MS</vt:lpstr>
      <vt:lpstr>Arial</vt:lpstr>
      <vt:lpstr>Calibri</vt:lpstr>
      <vt:lpstr>Century Gothic</vt:lpstr>
      <vt:lpstr>Wingdings 3</vt:lpstr>
      <vt:lpstr>Sala de reuniones Ion</vt:lpstr>
      <vt:lpstr> Solicitudes con costo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 de Solicitudes de Información 2.0</dc:title>
  <dc:creator>Berenice Hernández Sumano</dc:creator>
  <cp:lastModifiedBy>behesu</cp:lastModifiedBy>
  <cp:revision>147</cp:revision>
  <cp:lastPrinted>2021-07-30T23:46:39Z</cp:lastPrinted>
  <dcterms:created xsi:type="dcterms:W3CDTF">2021-04-05T20:01:48Z</dcterms:created>
  <dcterms:modified xsi:type="dcterms:W3CDTF">2021-08-05T18:27:01Z</dcterms:modified>
</cp:coreProperties>
</file>